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266" r:id="rId61"/>
    <p:sldId id="267" r:id="rId62"/>
    <p:sldId id="404" r:id="rId63"/>
    <p:sldId id="279" r:id="rId64"/>
    <p:sldId id="352" r:id="rId65"/>
    <p:sldId id="287" r:id="rId66"/>
    <p:sldId id="394" r:id="rId67"/>
    <p:sldId id="397" r:id="rId68"/>
    <p:sldId id="395" r:id="rId69"/>
    <p:sldId id="396" r:id="rId70"/>
    <p:sldId id="379" r:id="rId71"/>
    <p:sldId id="406" r:id="rId72"/>
    <p:sldId id="380" r:id="rId73"/>
    <p:sldId id="403" r:id="rId74"/>
    <p:sldId id="346" r:id="rId75"/>
    <p:sldId id="347" r:id="rId76"/>
    <p:sldId id="369" r:id="rId77"/>
    <p:sldId id="376" r:id="rId78"/>
    <p:sldId id="407" r:id="rId79"/>
    <p:sldId id="405" r:id="rId80"/>
    <p:sldId id="377" r:id="rId81"/>
    <p:sldId id="408" r:id="rId82"/>
    <p:sldId id="372" r:id="rId83"/>
    <p:sldId id="410" r:id="rId84"/>
    <p:sldId id="351" r:id="rId85"/>
    <p:sldId id="409" r:id="rId86"/>
    <p:sldId id="389" r:id="rId87"/>
    <p:sldId id="366" r:id="rId88"/>
    <p:sldId id="402" r:id="rId89"/>
    <p:sldId id="391" r:id="rId90"/>
    <p:sldId id="308" r:id="rId91"/>
    <p:sldId id="293" r:id="rId92"/>
    <p:sldId id="30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image" Target="../media/image52.pn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18-Oct-20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18-Oct-20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18-Oct-20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18-Oct-20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18-Oct-20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18-Oct-20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18-Oct-20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1.png"/><Relationship Id="rId9"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1.png"/><Relationship Id="rId5" Type="http://schemas.openxmlformats.org/officeDocument/2006/relationships/image" Target="../media/image84.png"/><Relationship Id="rId10" Type="http://schemas.openxmlformats.org/officeDocument/2006/relationships/image" Target="../media/image90.png"/><Relationship Id="rId4" Type="http://schemas.openxmlformats.org/officeDocument/2006/relationships/image" Target="../media/image83.png"/><Relationship Id="rId9" Type="http://schemas.openxmlformats.org/officeDocument/2006/relationships/image" Target="../media/image89.png"/><Relationship Id="rId1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a:t>
            </a:r>
            <a:r>
              <a:rPr lang="en-US">
                <a:latin typeface="Times New Roman" pitchFamily="18" charset="0"/>
                <a:cs typeface="Times New Roman" pitchFamily="18" charset="0"/>
              </a:rPr>
              <a:t>Current </a:t>
            </a:r>
            <a:r>
              <a:rPr lang="en-US"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xmlns="" xmlns:a14="http://schemas.microsoft.com/office/drawing/2010/main" val="20000"/>
                        </a:ext>
                      </a:extLst>
                    </a:gridCol>
                    <a:gridCol w="1078824">
                      <a:extLst>
                        <a:ext uri="{9D8B030D-6E8A-4147-A177-3AD203B41FA5}">
                          <a16:colId xmlns:a16="http://schemas.microsoft.com/office/drawing/2014/main" xmlns="" xmlns:a14="http://schemas.microsoft.com/office/drawing/2010/main" val="20001"/>
                        </a:ext>
                      </a:extLst>
                    </a:gridCol>
                    <a:gridCol w="914276">
                      <a:extLst>
                        <a:ext uri="{9D8B030D-6E8A-4147-A177-3AD203B41FA5}">
                          <a16:colId xmlns:a16="http://schemas.microsoft.com/office/drawing/2014/main" xmlns="" xmlns:a14="http://schemas.microsoft.com/office/drawing/2010/main" val="20002"/>
                        </a:ext>
                      </a:extLst>
                    </a:gridCol>
                    <a:gridCol w="1047223">
                      <a:extLst>
                        <a:ext uri="{9D8B030D-6E8A-4147-A177-3AD203B41FA5}">
                          <a16:colId xmlns:a16="http://schemas.microsoft.com/office/drawing/2014/main" xmlns="" xmlns:a14="http://schemas.microsoft.com/office/drawing/2010/main" val="20003"/>
                        </a:ext>
                      </a:extLst>
                    </a:gridCol>
                    <a:gridCol w="980750">
                      <a:extLst>
                        <a:ext uri="{9D8B030D-6E8A-4147-A177-3AD203B41FA5}">
                          <a16:colId xmlns:a16="http://schemas.microsoft.com/office/drawing/2014/main" xmlns="" xmlns:a14="http://schemas.microsoft.com/office/drawing/2010/main" val="20004"/>
                        </a:ext>
                      </a:extLst>
                    </a:gridCol>
                    <a:gridCol w="980750">
                      <a:extLst>
                        <a:ext uri="{9D8B030D-6E8A-4147-A177-3AD203B41FA5}">
                          <a16:colId xmlns:a16="http://schemas.microsoft.com/office/drawing/2014/main" xmlns="" xmlns:a14="http://schemas.microsoft.com/office/drawing/2010/main" val="20005"/>
                        </a:ext>
                      </a:extLst>
                    </a:gridCol>
                    <a:gridCol w="1176899">
                      <a:extLst>
                        <a:ext uri="{9D8B030D-6E8A-4147-A177-3AD203B41FA5}">
                          <a16:colId xmlns:a16="http://schemas.microsoft.com/office/drawing/2014/main" xmlns="" xmlns:a14="http://schemas.microsoft.com/office/drawing/2010/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xmlns="" xmlns:a14="http://schemas.microsoft.com/office/drawing/2010/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4="http://schemas.microsoft.com/office/drawing/2010/main" xmlns="" xmlns:a16="http://schemas.microsoft.com/office/drawing/2014/main" val="3581561559"/>
                        </a:ext>
                      </a:extLst>
                    </a:gridCol>
                    <a:gridCol w="4132130">
                      <a:extLst>
                        <a:ext uri="{9D8B030D-6E8A-4147-A177-3AD203B41FA5}">
                          <a16:colId xmlns:a14="http://schemas.microsoft.com/office/drawing/2010/main" xmlns=""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4="http://schemas.microsoft.com/office/drawing/2010/main" xmlns="" xmlns:a16="http://schemas.microsoft.com/office/drawing/2014/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4="http://schemas.microsoft.com/office/drawing/2010/main" xmlns="" xmlns:a16="http://schemas.microsoft.com/office/drawing/2014/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4="http://schemas.microsoft.com/office/drawing/2010/main" xmlns="" xmlns:a16="http://schemas.microsoft.com/office/drawing/2014/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4="http://schemas.microsoft.com/office/drawing/2010/main" xmlns="" xmlns:a16="http://schemas.microsoft.com/office/drawing/2014/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5823857" cy="5032375"/>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5823857" cy="5032375"/>
              </a:xfrm>
              <a:blipFill>
                <a:blip r:embed="rId2"/>
                <a:stretch>
                  <a:fillRect l="-1152" t="-121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a:t>
            </a:r>
          </a:p>
          <a:p>
            <a:endParaRPr lang="en-US"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59</a:t>
            </a:fld>
            <a:endParaRPr lang="en-US"/>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220268666"/>
                  </p:ext>
                </p:extLst>
              </p:nvPr>
            </p:nvGraphicFramePr>
            <p:xfrm>
              <a:off x="482600" y="2724768"/>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smtClean="0">
                                      <a:latin typeface="Cambria Math" panose="02040503050406030204" pitchFamily="18" charset="0"/>
                                    </a:rPr>
                                    <m:t>𝒃</m:t>
                                  </m:r>
                                </m:e>
                                <m:sub>
                                  <m:r>
                                    <a:rPr lang="en-US" smtClean="0">
                                      <a:latin typeface="Cambria Math" panose="02040503050406030204" pitchFamily="18" charset="0"/>
                                    </a:rPr>
                                    <m:t>𝟎</m:t>
                                  </m:r>
                                </m:sub>
                              </m:sSub>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220268666"/>
                  </p:ext>
                </p:extLst>
              </p:nvPr>
            </p:nvGraphicFramePr>
            <p:xfrm>
              <a:off x="482600" y="2724768"/>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100150" t="-8197" r="-300" b="-532787"/>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2"/>
                          <a:stretch>
                            <a:fillRect l="-150" t="-104762" r="-100300" b="-415873"/>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2"/>
                          <a:stretch>
                            <a:fillRect l="-150" t="-208065" r="-100300" b="-3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2"/>
                          <a:stretch>
                            <a:fillRect l="-150" t="-313115" r="-100300" b="-227869"/>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2"/>
                          <a:stretch>
                            <a:fillRect l="-150" t="-406452" r="-100300" b="-124194"/>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2"/>
                          <a:stretch>
                            <a:fillRect l="-150" t="-514754" r="-100300" b="-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494" y="2572544"/>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67</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Transverse Magnetic Field Intensity </a:t>
            </a:r>
            <a:r>
              <a:rPr lang="en-US" b="1" dirty="0" smtClean="0">
                <a:latin typeface="Times New Roman" panose="02020603050405020304" pitchFamily="18" charset="0"/>
                <a:cs typeface="Times New Roman" panose="02020603050405020304" pitchFamily="18" charset="0"/>
              </a:rPr>
              <a:t>H </a:t>
            </a:r>
            <a:r>
              <a:rPr lang="en-US" dirty="0" smtClean="0">
                <a:latin typeface="Times New Roman" panose="02020603050405020304" pitchFamily="18" charset="0"/>
                <a:cs typeface="Times New Roman" panose="02020603050405020304" pitchFamily="18" charset="0"/>
              </a:rPr>
              <a:t>(A/m)</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3" name="Picture 2"/>
          <p:cNvPicPr>
            <a:picLocks noChangeAspect="1"/>
          </p:cNvPicPr>
          <p:nvPr/>
        </p:nvPicPr>
        <p:blipFill>
          <a:blip r:embed="rId2"/>
          <a:stretch>
            <a:fillRect/>
          </a:stretch>
        </p:blipFill>
        <p:spPr>
          <a:xfrm>
            <a:off x="838200" y="2109283"/>
            <a:ext cx="5100747" cy="3828469"/>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38947" y="2109283"/>
            <a:ext cx="5100747" cy="3828469"/>
          </a:xfrm>
          <a:prstGeom prst="rect">
            <a:avLst/>
          </a:prstGeom>
          <a:ln>
            <a:solidFill>
              <a:schemeClr val="tx1"/>
            </a:solidFill>
          </a:ln>
        </p:spPr>
      </p:pic>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8846393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xmlns="" xmlns:a14="http://schemas.microsoft.com/office/drawing/2010/main" val="20000"/>
                        </a:ext>
                      </a:extLst>
                    </a:gridCol>
                    <a:gridCol w="2600562">
                      <a:extLst>
                        <a:ext uri="{9D8B030D-6E8A-4147-A177-3AD203B41FA5}">
                          <a16:colId xmlns:a16="http://schemas.microsoft.com/office/drawing/2014/main" xmlns="" xmlns:a14="http://schemas.microsoft.com/office/drawing/2010/main" val="20001"/>
                        </a:ext>
                      </a:extLst>
                    </a:gridCol>
                    <a:gridCol w="2600562">
                      <a:extLst>
                        <a:ext uri="{9D8B030D-6E8A-4147-A177-3AD203B41FA5}">
                          <a16:colId xmlns:a16="http://schemas.microsoft.com/office/drawing/2014/main" xmlns="" xmlns:a14="http://schemas.microsoft.com/office/drawing/2010/main" val="20002"/>
                        </a:ext>
                      </a:extLst>
                    </a:gridCol>
                    <a:gridCol w="2600562">
                      <a:extLst>
                        <a:ext uri="{9D8B030D-6E8A-4147-A177-3AD203B41FA5}">
                          <a16:colId xmlns:a16="http://schemas.microsoft.com/office/drawing/2014/main" xmlns="" xmlns:a14="http://schemas.microsoft.com/office/drawing/2010/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xmlns="" xmlns:a14="http://schemas.microsoft.com/office/drawing/2010/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a:t>
                </a:r>
                <a:r>
                  <a:rPr lang="en-US" smtClean="0">
                    <a:latin typeface="Cambria Math" panose="02040503050406030204" pitchFamily="18" charset="0"/>
                  </a:rPr>
                  <a:t>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p:pic>
        <p:nvPicPr>
          <p:cNvPr id="6" name="Picture 5"/>
          <p:cNvPicPr>
            <a:picLocks noChangeAspect="1"/>
          </p:cNvPicPr>
          <p:nvPr/>
        </p:nvPicPr>
        <p:blipFill>
          <a:blip r:embed="rId3"/>
          <a:stretch>
            <a:fillRect/>
          </a:stretch>
        </p:blipFill>
        <p:spPr>
          <a:xfrm>
            <a:off x="5832920" y="1943099"/>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76911"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6911" y="1961383"/>
                <a:ext cx="5267332" cy="3255828"/>
              </a:xfrm>
              <a:prstGeom prst="rect">
                <a:avLst/>
              </a:prstGeom>
              <a:blipFill>
                <a:blip r:embed="rId2"/>
                <a:stretch>
                  <a:fillRect l="-1505"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p:pic>
        <p:nvPicPr>
          <p:cNvPr id="7" name="Picture 6"/>
          <p:cNvPicPr>
            <a:picLocks noChangeAspect="1"/>
          </p:cNvPicPr>
          <p:nvPr/>
        </p:nvPicPr>
        <p:blipFill>
          <a:blip r:embed="rId2"/>
          <a:stretch>
            <a:fillRect/>
          </a:stretch>
        </p:blipFill>
        <p:spPr>
          <a:xfrm>
            <a:off x="5953009" y="2194469"/>
            <a:ext cx="5400791" cy="3182813"/>
          </a:xfrm>
          <a:prstGeom prst="rect">
            <a:avLst/>
          </a:prstGeom>
          <a:ln>
            <a:solidFill>
              <a:schemeClr val="tx1"/>
            </a:solidFill>
          </a:ln>
        </p:spPr>
      </p:pic>
      <p:sp>
        <p:nvSpPr>
          <p:cNvPr id="8" name="Rectangle 7"/>
          <p:cNvSpPr/>
          <p:nvPr/>
        </p:nvSpPr>
        <p:spPr>
          <a:xfrm>
            <a:off x="838200" y="2194469"/>
            <a:ext cx="4909458"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412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838200" y="2648019"/>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7" name="Picture 6"/>
          <p:cNvPicPr>
            <a:picLocks noChangeAspect="1"/>
          </p:cNvPicPr>
          <p:nvPr/>
        </p:nvPicPr>
        <p:blipFill>
          <a:blip r:embed="rId3"/>
          <a:stretch>
            <a:fillRect/>
          </a:stretch>
        </p:blipFill>
        <p:spPr>
          <a:xfrm>
            <a:off x="6238991" y="2648018"/>
            <a:ext cx="5400791" cy="3182813"/>
          </a:xfrm>
          <a:prstGeom prst="rect">
            <a:avLst/>
          </a:prstGeom>
          <a:ln>
            <a:solidFill>
              <a:schemeClr val="tx1"/>
            </a:solidFill>
          </a:ln>
        </p:spPr>
      </p:pic>
      <p:sp>
        <p:nvSpPr>
          <p:cNvPr id="8" name="Rectangle 7"/>
          <p:cNvSpPr/>
          <p:nvPr/>
        </p:nvSpPr>
        <p:spPr>
          <a:xfrm>
            <a:off x="838199" y="1690688"/>
            <a:ext cx="10515601"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a:t>
            </a:r>
            <a:r>
              <a:rPr lang="en-US" dirty="0" err="1" smtClean="0">
                <a:latin typeface="Times New Roman" pitchFamily="18" charset="0"/>
                <a:cs typeface="Times New Roman" pitchFamily="18" charset="0"/>
              </a:rPr>
              <a:t>Gyromagnetic</a:t>
            </a:r>
            <a:r>
              <a:rPr lang="en-US" dirty="0" smtClean="0">
                <a:latin typeface="Times New Roman" pitchFamily="18" charset="0"/>
                <a:cs typeface="Times New Roman" pitchFamily="18" charset="0"/>
              </a:rPr>
              <a:t>,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xmlns="" xmlns:a14="http://schemas.microsoft.com/office/drawing/2010/main" val="4172966311"/>
                        </a:ext>
                      </a:extLst>
                    </a:gridCol>
                    <a:gridCol w="2499214">
                      <a:extLst>
                        <a:ext uri="{9D8B030D-6E8A-4147-A177-3AD203B41FA5}">
                          <a16:colId xmlns:a16="http://schemas.microsoft.com/office/drawing/2014/main" xmlns="" xmlns:a14="http://schemas.microsoft.com/office/drawing/2010/main" val="1255871291"/>
                        </a:ext>
                      </a:extLst>
                    </a:gridCol>
                    <a:gridCol w="3488275">
                      <a:extLst>
                        <a:ext uri="{9D8B030D-6E8A-4147-A177-3AD203B41FA5}">
                          <a16:colId xmlns:a16="http://schemas.microsoft.com/office/drawing/2014/main" xmlns="" xmlns:a14="http://schemas.microsoft.com/office/drawing/2010/main" val="3298123944"/>
                        </a:ext>
                      </a:extLst>
                    </a:gridCol>
                    <a:gridCol w="3177660">
                      <a:extLst>
                        <a:ext uri="{9D8B030D-6E8A-4147-A177-3AD203B41FA5}">
                          <a16:colId xmlns:a16="http://schemas.microsoft.com/office/drawing/2014/main" xmlns="" xmlns:a14="http://schemas.microsoft.com/office/drawing/2010/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xmlns="" xmlns:a14="http://schemas.microsoft.com/office/drawing/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xmlns="" xmlns:a14="http://schemas.microsoft.com/office/drawing/2010/main" val="3036728287"/>
                        </a:ext>
                      </a:extLst>
                    </a:gridCol>
                    <a:gridCol w="4114800">
                      <a:extLst>
                        <a:ext uri="{9D8B030D-6E8A-4147-A177-3AD203B41FA5}">
                          <a16:colId xmlns:a16="http://schemas.microsoft.com/office/drawing/2014/main" xmlns="" xmlns:a14="http://schemas.microsoft.com/office/drawing/2010/main" val="789189037"/>
                        </a:ext>
                      </a:extLst>
                    </a:gridCol>
                    <a:gridCol w="3503023">
                      <a:extLst>
                        <a:ext uri="{9D8B030D-6E8A-4147-A177-3AD203B41FA5}">
                          <a16:colId xmlns:a16="http://schemas.microsoft.com/office/drawing/2014/main" xmlns="" xmlns:a14="http://schemas.microsoft.com/office/drawing/2010/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xmlns="" xmlns:a14="http://schemas.microsoft.com/office/drawing/2010/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xmlns="" xmlns:a14="http://schemas.microsoft.com/office/drawing/2010/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xmlns="" xmlns:a14="http://schemas.microsoft.com/office/drawing/2010/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xmlns="" xmlns:a14="http://schemas.microsoft.com/office/drawing/2010/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xmlns="" xmlns:a14="http://schemas.microsoft.com/office/drawing/2010/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xmlns="" xmlns:a14="http://schemas.microsoft.com/office/drawing/2010/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5096</TotalTime>
  <Words>4343</Words>
  <Application>Microsoft Office PowerPoint</Application>
  <PresentationFormat>Widescreen</PresentationFormat>
  <Paragraphs>724</Paragraphs>
  <Slides>89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Dispersion</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Evolution of Transverse Magnetic Field Intensity H (A/m)</vt:lpstr>
      <vt:lpstr>3.3. Color map for Longitudinal Fields</vt:lpstr>
      <vt:lpstr>3.3. Color map for Transverse Fields</vt:lpstr>
      <vt:lpstr>3.3. Field Map for Magnetic Transmission Line</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1376</cp:revision>
  <dcterms:created xsi:type="dcterms:W3CDTF">2019-10-08T20:14:06Z</dcterms:created>
  <dcterms:modified xsi:type="dcterms:W3CDTF">2020-10-18T14:14:42Z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